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2"/>
  </p:notesMasterIdLst>
  <p:sldIdLst>
    <p:sldId id="271" r:id="rId2"/>
    <p:sldId id="272" r:id="rId3"/>
    <p:sldId id="273" r:id="rId4"/>
    <p:sldId id="270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57" r:id="rId15"/>
    <p:sldId id="259" r:id="rId16"/>
    <p:sldId id="262" r:id="rId17"/>
    <p:sldId id="261" r:id="rId18"/>
    <p:sldId id="283" r:id="rId19"/>
    <p:sldId id="264" r:id="rId20"/>
    <p:sldId id="26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D76C57-E3B1-433B-ADFD-1FA1D6744CB3}" v="12" dt="2026-01-18T02:34:04.3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2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A40DFC-7AD3-4CFD-886B-857B5DA4966B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9E5F2C-36D7-48C7-B0B8-136D13982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37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C39DA-EAE6-4CEB-8731-F7ABFE009724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07A33-B750-4E40-9A9F-8015BA479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483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C39DA-EAE6-4CEB-8731-F7ABFE009724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07A33-B750-4E40-9A9F-8015BA479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5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C39DA-EAE6-4CEB-8731-F7ABFE009724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07A33-B750-4E40-9A9F-8015BA479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293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C39DA-EAE6-4CEB-8731-F7ABFE009724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07A33-B750-4E40-9A9F-8015BA479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6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C39DA-EAE6-4CEB-8731-F7ABFE009724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07A33-B750-4E40-9A9F-8015BA479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727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C39DA-EAE6-4CEB-8731-F7ABFE009724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07A33-B750-4E40-9A9F-8015BA479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078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C39DA-EAE6-4CEB-8731-F7ABFE009724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07A33-B750-4E40-9A9F-8015BA479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885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C39DA-EAE6-4CEB-8731-F7ABFE009724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07A33-B750-4E40-9A9F-8015BA479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47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C39DA-EAE6-4CEB-8731-F7ABFE009724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07A33-B750-4E40-9A9F-8015BA479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621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C39DA-EAE6-4CEB-8731-F7ABFE009724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07A33-B750-4E40-9A9F-8015BA479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378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C39DA-EAE6-4CEB-8731-F7ABFE009724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07A33-B750-4E40-9A9F-8015BA479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773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C39DA-EAE6-4CEB-8731-F7ABFE009724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07A33-B750-4E40-9A9F-8015BA479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311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85307-9734-C16A-73F5-90607D96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ERM - Entity Relationship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F8E8D-A280-9B04-0B95-E0596298F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ERD depicts the conceptual model of a database</a:t>
            </a:r>
          </a:p>
          <a:p>
            <a:pPr lvl="1"/>
            <a:r>
              <a:rPr lang="en-US" dirty="0"/>
              <a:t>Entities		- Entity is a set of objects, not a single instance or occurrence</a:t>
            </a:r>
          </a:p>
          <a:p>
            <a:pPr lvl="1"/>
            <a:r>
              <a:rPr lang="en-US" dirty="0"/>
              <a:t>Attributes	- Characteristics of an entity</a:t>
            </a:r>
          </a:p>
          <a:p>
            <a:pPr lvl="1"/>
            <a:r>
              <a:rPr lang="en-US" dirty="0"/>
              <a:t>Relationships	- Association between entities</a:t>
            </a:r>
          </a:p>
        </p:txBody>
      </p:sp>
    </p:spTree>
    <p:extLst>
      <p:ext uri="{BB962C8B-B14F-4D97-AF65-F5344CB8AC3E}">
        <p14:creationId xmlns:p14="http://schemas.microsoft.com/office/powerpoint/2010/main" val="3593635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91886-AFFF-8255-5F2B-1EB5366A5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92437-B059-6C1C-5FC0-14CB97E34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Connectivity – describes the relationship classification</a:t>
            </a:r>
          </a:p>
          <a:p>
            <a:pPr lvl="1"/>
            <a:r>
              <a:rPr lang="en-US" dirty="0"/>
              <a:t>See Chapter 3 – (1:1), (1:M), (M:N)</a:t>
            </a:r>
          </a:p>
          <a:p>
            <a:r>
              <a:rPr lang="en-US" dirty="0"/>
              <a:t>Cardinality – expresses the min and max number of entity occurrences associated with one occurrence of the related entity</a:t>
            </a:r>
          </a:p>
        </p:txBody>
      </p:sp>
      <p:pic>
        <p:nvPicPr>
          <p:cNvPr id="4" name="Picture 3" descr="Screen Clipping">
            <a:extLst>
              <a:ext uri="{FF2B5EF4-FFF2-40B4-BE49-F238E27FC236}">
                <a16:creationId xmlns:a16="http://schemas.microsoft.com/office/drawing/2014/main" id="{4EC639C0-5396-6A82-7041-293AA6F3AC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6" t="18341" r="26281" b="4977"/>
          <a:stretch/>
        </p:blipFill>
        <p:spPr>
          <a:xfrm>
            <a:off x="3971567" y="3733227"/>
            <a:ext cx="4248866" cy="207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21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8CA43-748A-CE49-9898-B03CD260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FDAC8-0D07-C1CF-7134-984232E26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Participation</a:t>
            </a:r>
          </a:p>
          <a:p>
            <a:pPr lvl="1"/>
            <a:r>
              <a:rPr lang="en-US" dirty="0"/>
              <a:t>Optional – One entity occurrence does not require a corresponding entity occurrence in the related entity</a:t>
            </a:r>
          </a:p>
          <a:p>
            <a:pPr lvl="1"/>
            <a:r>
              <a:rPr lang="en-US" dirty="0"/>
              <a:t>Mandatory - One entity occurrence requires a corresponding entity occurrence in the related entity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C9254A-B100-D0B3-5993-D1624A5E16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79998"/>
            <a:ext cx="4925568" cy="14813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3FB9D1-BE2D-017B-615D-7422629E5E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565" y="3879998"/>
            <a:ext cx="5178235" cy="148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82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870D0-A527-F9AB-2AD0-DFB529F10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7EDA6-7059-E2C1-787D-65B675688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Degree – number of participants associated with a relationship</a:t>
            </a:r>
          </a:p>
          <a:p>
            <a:pPr lvl="1"/>
            <a:r>
              <a:rPr lang="en-US" dirty="0"/>
              <a:t>Unary (or recursive) – relationship maintained within a single entity</a:t>
            </a:r>
          </a:p>
          <a:p>
            <a:pPr lvl="2"/>
            <a:r>
              <a:rPr lang="en-US" dirty="0"/>
              <a:t>Relationship exists between occurrences of the same entity</a:t>
            </a:r>
          </a:p>
          <a:p>
            <a:pPr lvl="1"/>
            <a:r>
              <a:rPr lang="en-US" dirty="0"/>
              <a:t>Binary – relationship maintained between two entities</a:t>
            </a:r>
          </a:p>
          <a:p>
            <a:pPr lvl="1"/>
            <a:r>
              <a:rPr lang="en-US" dirty="0"/>
              <a:t>Ternary – relationship maintained among three entities</a:t>
            </a:r>
          </a:p>
          <a:p>
            <a:pPr lvl="1"/>
            <a:r>
              <a:rPr lang="en-US" dirty="0"/>
              <a:t>Higher order – relationship maintained among more than three entities</a:t>
            </a:r>
          </a:p>
        </p:txBody>
      </p:sp>
      <p:pic>
        <p:nvPicPr>
          <p:cNvPr id="4" name="Picture 3" descr="Screen Clipping">
            <a:extLst>
              <a:ext uri="{FF2B5EF4-FFF2-40B4-BE49-F238E27FC236}">
                <a16:creationId xmlns:a16="http://schemas.microsoft.com/office/drawing/2014/main" id="{F466BF7D-AB88-133F-311D-049B91976F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7" t="4600" r="10770" b="74527"/>
          <a:stretch/>
        </p:blipFill>
        <p:spPr>
          <a:xfrm>
            <a:off x="1574418" y="4285918"/>
            <a:ext cx="5087640" cy="1509866"/>
          </a:xfrm>
          <a:prstGeom prst="rect">
            <a:avLst/>
          </a:prstGeom>
        </p:spPr>
      </p:pic>
      <p:pic>
        <p:nvPicPr>
          <p:cNvPr id="5" name="Picture 4" descr="Screen Clipping">
            <a:extLst>
              <a:ext uri="{FF2B5EF4-FFF2-40B4-BE49-F238E27FC236}">
                <a16:creationId xmlns:a16="http://schemas.microsoft.com/office/drawing/2014/main" id="{9EA37E4F-7276-A0D2-6069-4B789EAB99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9" t="28093" r="19500" b="37799"/>
          <a:stretch/>
        </p:blipFill>
        <p:spPr>
          <a:xfrm>
            <a:off x="7053943" y="4135988"/>
            <a:ext cx="3069198" cy="204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239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F2B01-8F1D-EF6A-BB81-1E191CC21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95826-A7A9-7C4E-A18F-C02B41375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Clipping">
            <a:extLst>
              <a:ext uri="{FF2B5EF4-FFF2-40B4-BE49-F238E27FC236}">
                <a16:creationId xmlns:a16="http://schemas.microsoft.com/office/drawing/2014/main" id="{3C1C9F35-C8A0-ACA2-5390-474DEBF24D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9" t="28093" r="19500" b="37799"/>
          <a:stretch/>
        </p:blipFill>
        <p:spPr>
          <a:xfrm>
            <a:off x="838199" y="1825625"/>
            <a:ext cx="3675063" cy="2443867"/>
          </a:xfrm>
          <a:prstGeom prst="rect">
            <a:avLst/>
          </a:prstGeom>
        </p:spPr>
      </p:pic>
      <p:pic>
        <p:nvPicPr>
          <p:cNvPr id="6" name="Picture 5" descr="Screen Clipping">
            <a:extLst>
              <a:ext uri="{FF2B5EF4-FFF2-40B4-BE49-F238E27FC236}">
                <a16:creationId xmlns:a16="http://schemas.microsoft.com/office/drawing/2014/main" id="{608B1AC2-CD1C-7590-B3E0-BC83CE5673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5" t="63651" r="2859" b="696"/>
          <a:stretch/>
        </p:blipFill>
        <p:spPr>
          <a:xfrm>
            <a:off x="4651718" y="1825625"/>
            <a:ext cx="6702082" cy="300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30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9C0B1-C416-DDE4-3531-01C6F3F25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ERD Requirements - 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E26FF-A07D-7873-6AD5-192572FF6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 at the top</a:t>
            </a:r>
          </a:p>
          <a:p>
            <a:r>
              <a:rPr lang="en-US" dirty="0"/>
              <a:t>Attributes</a:t>
            </a:r>
          </a:p>
          <a:p>
            <a:pPr lvl="1"/>
            <a:r>
              <a:rPr lang="en-US" dirty="0"/>
              <a:t>PK – PK label, bold, underlined</a:t>
            </a:r>
          </a:p>
          <a:p>
            <a:pPr lvl="1"/>
            <a:r>
              <a:rPr lang="en-US" dirty="0"/>
              <a:t>FK</a:t>
            </a:r>
          </a:p>
          <a:p>
            <a:pPr lvl="2"/>
            <a:r>
              <a:rPr lang="en-US" dirty="0"/>
              <a:t>FK label with #, if more than one</a:t>
            </a:r>
          </a:p>
          <a:p>
            <a:pPr lvl="2"/>
            <a:r>
              <a:rPr lang="en-US" dirty="0"/>
              <a:t>Required – bold</a:t>
            </a:r>
          </a:p>
          <a:p>
            <a:pPr lvl="2"/>
            <a:r>
              <a:rPr lang="en-US" dirty="0"/>
              <a:t>Optional – not bold</a:t>
            </a:r>
          </a:p>
          <a:p>
            <a:pPr lvl="2"/>
            <a:r>
              <a:rPr lang="en-US" dirty="0"/>
              <a:t>PK component underlined</a:t>
            </a:r>
          </a:p>
          <a:p>
            <a:pPr lvl="1"/>
            <a:r>
              <a:rPr lang="en-US" dirty="0"/>
              <a:t>Other attributes</a:t>
            </a:r>
          </a:p>
          <a:p>
            <a:pPr lvl="2"/>
            <a:r>
              <a:rPr lang="en-US" dirty="0"/>
              <a:t>Required – bold</a:t>
            </a:r>
          </a:p>
          <a:p>
            <a:pPr lvl="2"/>
            <a:r>
              <a:rPr lang="en-US" dirty="0"/>
              <a:t>Optional – not bold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BAD21A-E06E-FCA6-3932-383B21B783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3" t="5601" r="5151" b="3793"/>
          <a:stretch/>
        </p:blipFill>
        <p:spPr>
          <a:xfrm>
            <a:off x="7513320" y="1825625"/>
            <a:ext cx="3769360" cy="43552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A98AC2-71E6-693B-DE04-0483EF0AAC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3" t="57919" r="72253" b="23566"/>
          <a:stretch/>
        </p:blipFill>
        <p:spPr>
          <a:xfrm>
            <a:off x="5707610" y="1821757"/>
            <a:ext cx="1484654" cy="1393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CF05FC-A84D-B404-C9B5-FF06008C30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61" t="59059" r="5151" b="22932"/>
          <a:stretch/>
        </p:blipFill>
        <p:spPr>
          <a:xfrm>
            <a:off x="6029960" y="3439718"/>
            <a:ext cx="1162304" cy="13012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A2D640-16D2-9036-38AC-B0F00414A6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11" t="67827" r="36732" b="18984"/>
          <a:stretch/>
        </p:blipFill>
        <p:spPr>
          <a:xfrm>
            <a:off x="5231384" y="4965019"/>
            <a:ext cx="1960880" cy="121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60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D8D37-00EB-4B07-AD90-1D69C0F06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ERD Requirements -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368B5-BE92-76E4-3A0D-522C33179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Labels – verb (typically), concise, intuitive</a:t>
            </a:r>
          </a:p>
          <a:p>
            <a:r>
              <a:rPr lang="en-US" dirty="0"/>
              <a:t>Connectivity - O:1, 1:1, O:M, 1:M</a:t>
            </a:r>
          </a:p>
          <a:p>
            <a:pPr lvl="1"/>
            <a:r>
              <a:rPr lang="en-US" dirty="0"/>
              <a:t>Must use the correct symbol on both sides</a:t>
            </a:r>
          </a:p>
          <a:p>
            <a:r>
              <a:rPr lang="en-US" dirty="0"/>
              <a:t>Participation – Optional or mandatory</a:t>
            </a:r>
          </a:p>
          <a:p>
            <a:pPr lvl="1"/>
            <a:r>
              <a:rPr lang="en-US" dirty="0"/>
              <a:t>Must use the correct symbol on both sides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3BE0D4-4694-D80A-6E55-7AB5DF91EA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72"/>
          <a:stretch/>
        </p:blipFill>
        <p:spPr>
          <a:xfrm>
            <a:off x="1547179" y="4372044"/>
            <a:ext cx="9097642" cy="18049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129D2F-387A-968E-86FC-C912687FDA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95" t="19072" r="26795" b="3608"/>
          <a:stretch/>
        </p:blipFill>
        <p:spPr>
          <a:xfrm>
            <a:off x="7570616" y="1825625"/>
            <a:ext cx="3783184" cy="189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48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D8D37-00EB-4B07-AD90-1D69C0F06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ERD Requirements -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368B5-BE92-76E4-3A0D-522C33179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89230" cy="4351338"/>
          </a:xfrm>
        </p:spPr>
        <p:txBody>
          <a:bodyPr>
            <a:normAutofit/>
          </a:bodyPr>
          <a:lstStyle/>
          <a:p>
            <a:r>
              <a:rPr lang="en-US" dirty="0"/>
              <a:t>Cardinality – number of related occurrences</a:t>
            </a:r>
          </a:p>
          <a:p>
            <a:pPr lvl="1"/>
            <a:r>
              <a:rPr lang="en-US" dirty="0"/>
              <a:t>You must have the cardinality, except for those that are covered by the connectivity symbols</a:t>
            </a:r>
          </a:p>
          <a:p>
            <a:r>
              <a:rPr lang="en-US" dirty="0"/>
              <a:t>Strength</a:t>
            </a:r>
          </a:p>
          <a:p>
            <a:pPr lvl="1"/>
            <a:r>
              <a:rPr lang="en-US" dirty="0"/>
              <a:t>Weak - dashed line</a:t>
            </a:r>
          </a:p>
          <a:p>
            <a:pPr lvl="1"/>
            <a:r>
              <a:rPr lang="en-US" dirty="0"/>
              <a:t>Strong - solid 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129D2F-387A-968E-86FC-C912687FDA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95" t="19072" r="26795" b="3608"/>
          <a:stretch/>
        </p:blipFill>
        <p:spPr>
          <a:xfrm>
            <a:off x="7570616" y="1825625"/>
            <a:ext cx="3783184" cy="18915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E55B6D-FD9C-B5DC-FC24-93C8D6249F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" t="10598" r="12870" b="67663"/>
          <a:stretch/>
        </p:blipFill>
        <p:spPr>
          <a:xfrm>
            <a:off x="1987550" y="4311650"/>
            <a:ext cx="4000500" cy="1143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A4BA95-3C2B-FD8A-BBAB-2803640D6B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0" t="35148" r="11300" b="10396"/>
          <a:stretch/>
        </p:blipFill>
        <p:spPr>
          <a:xfrm>
            <a:off x="6139784" y="4307567"/>
            <a:ext cx="5214015" cy="114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70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CF48D-2698-9381-977A-98BFE99A3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ERD Requirements -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1E272-20F7-DBE7-63E1-C70DC2689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B4BD02-4C60-4BAB-4CF8-2C6BEBE278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8" t="20930" r="59282" b="28198"/>
          <a:stretch/>
        </p:blipFill>
        <p:spPr>
          <a:xfrm>
            <a:off x="7645136" y="1819386"/>
            <a:ext cx="2481843" cy="40877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69577C-B66C-C822-54C6-3376F107BE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0" t="45895" r="11324" b="8949"/>
          <a:stretch/>
        </p:blipFill>
        <p:spPr>
          <a:xfrm>
            <a:off x="838200" y="1819386"/>
            <a:ext cx="5818909" cy="152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C72CA7-B71B-E7FF-030B-463DF9AD00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0" t="35148" r="11300" b="10396"/>
          <a:stretch/>
        </p:blipFill>
        <p:spPr>
          <a:xfrm>
            <a:off x="838200" y="3514615"/>
            <a:ext cx="6657404" cy="146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84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3D0A-7899-C404-5E13-85CB8EF19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Relational Schema 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96BFC-3FC4-B8CA-4101-9EFEEBF89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Name – typically uppercase</a:t>
            </a:r>
          </a:p>
          <a:p>
            <a:r>
              <a:rPr lang="en-US" dirty="0"/>
              <a:t>Parenthesis – holds the attribute list</a:t>
            </a:r>
          </a:p>
          <a:p>
            <a:r>
              <a:rPr lang="en-US" dirty="0"/>
              <a:t>Attributes – comma-separated list, typically lowercase</a:t>
            </a:r>
          </a:p>
          <a:p>
            <a:pPr lvl="1"/>
            <a:r>
              <a:rPr lang="en-US" dirty="0"/>
              <a:t>PK – bold, underlined</a:t>
            </a:r>
          </a:p>
          <a:p>
            <a:pPr lvl="1"/>
            <a:r>
              <a:rPr lang="en-US" dirty="0"/>
              <a:t>FK – italicized and:</a:t>
            </a:r>
          </a:p>
          <a:p>
            <a:pPr lvl="2"/>
            <a:r>
              <a:rPr lang="en-US" dirty="0"/>
              <a:t>Required – bold</a:t>
            </a:r>
          </a:p>
          <a:p>
            <a:pPr lvl="2"/>
            <a:r>
              <a:rPr lang="en-US" dirty="0"/>
              <a:t>Optional – not bold</a:t>
            </a:r>
          </a:p>
          <a:p>
            <a:r>
              <a:rPr lang="en-US" dirty="0"/>
              <a:t>Other attributes</a:t>
            </a:r>
          </a:p>
          <a:p>
            <a:pPr lvl="1"/>
            <a:r>
              <a:rPr lang="en-US" dirty="0"/>
              <a:t>Required – bold</a:t>
            </a:r>
          </a:p>
          <a:p>
            <a:pPr lvl="1"/>
            <a:r>
              <a:rPr lang="en-US" dirty="0"/>
              <a:t>Optional – not bold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769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A65F2-D1F9-DEBE-90BE-1C4545485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Relational Schema 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37588-04BF-AB85-DBC9-358502084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EMPLOYEE(</a:t>
            </a:r>
            <a:r>
              <a:rPr lang="en-US" b="1" u="sng" dirty="0" err="1"/>
              <a:t>emp_num</a:t>
            </a:r>
            <a:r>
              <a:rPr lang="en-US" dirty="0"/>
              <a:t>, </a:t>
            </a:r>
            <a:r>
              <a:rPr lang="en-US" b="1" dirty="0" err="1"/>
              <a:t>emp_name</a:t>
            </a:r>
            <a:r>
              <a:rPr lang="en-US" dirty="0"/>
              <a:t>, </a:t>
            </a:r>
            <a:r>
              <a:rPr lang="en-US" b="1" i="1" dirty="0" err="1"/>
              <a:t>emp_dept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DEPARTMENT(</a:t>
            </a:r>
            <a:r>
              <a:rPr lang="en-US" b="1" u="sng" dirty="0" err="1"/>
              <a:t>dept_num</a:t>
            </a:r>
            <a:r>
              <a:rPr lang="en-US" dirty="0"/>
              <a:t>, </a:t>
            </a:r>
            <a:r>
              <a:rPr lang="en-US" b="1" dirty="0" err="1"/>
              <a:t>dept_name</a:t>
            </a:r>
            <a:r>
              <a:rPr lang="en-US" dirty="0"/>
              <a:t>, </a:t>
            </a:r>
            <a:r>
              <a:rPr lang="en-US" b="1" i="1" dirty="0" err="1"/>
              <a:t>mgr_emp_num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CLASS(</a:t>
            </a:r>
            <a:r>
              <a:rPr lang="en-US" b="1" i="1" u="sng" dirty="0" err="1"/>
              <a:t>crs_code</a:t>
            </a:r>
            <a:r>
              <a:rPr lang="en-US" dirty="0"/>
              <a:t>, </a:t>
            </a:r>
            <a:r>
              <a:rPr lang="en-US" b="1" u="sng" dirty="0" err="1"/>
              <a:t>class_section</a:t>
            </a:r>
            <a:r>
              <a:rPr lang="en-US" dirty="0"/>
              <a:t>, time, </a:t>
            </a:r>
            <a:r>
              <a:rPr lang="en-US" i="1" dirty="0" err="1"/>
              <a:t>prof_emp_num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COURSE(</a:t>
            </a:r>
            <a:r>
              <a:rPr lang="en-US" b="1" u="sng" dirty="0" err="1"/>
              <a:t>crs_code</a:t>
            </a:r>
            <a:r>
              <a:rPr lang="en-US" dirty="0"/>
              <a:t>, </a:t>
            </a:r>
            <a:r>
              <a:rPr lang="en-US" b="1" i="1" dirty="0" err="1"/>
              <a:t>dept_num</a:t>
            </a:r>
            <a:r>
              <a:rPr lang="en-US" dirty="0"/>
              <a:t>, </a:t>
            </a:r>
            <a:r>
              <a:rPr lang="en-US" dirty="0" err="1"/>
              <a:t>crs_descr</a:t>
            </a:r>
            <a:r>
              <a:rPr lang="en-US" dirty="0"/>
              <a:t>, </a:t>
            </a:r>
            <a:r>
              <a:rPr lang="en-US" b="1" dirty="0" err="1"/>
              <a:t>crs_credit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Note that these examples do not necessarily correspond to an ERD from the book or other class material.</a:t>
            </a:r>
          </a:p>
        </p:txBody>
      </p:sp>
    </p:spTree>
    <p:extLst>
      <p:ext uri="{BB962C8B-B14F-4D97-AF65-F5344CB8AC3E}">
        <p14:creationId xmlns:p14="http://schemas.microsoft.com/office/powerpoint/2010/main" val="500661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1C280-F22F-FCB0-A694-6C4CF3794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209BF-4F2D-13DA-2E6A-B3E7CA444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Domain – Set of possible values for a given attribute</a:t>
            </a:r>
          </a:p>
          <a:p>
            <a:r>
              <a:rPr lang="en-US" dirty="0"/>
              <a:t>Types (not to be confused with data types)</a:t>
            </a:r>
          </a:p>
          <a:p>
            <a:pPr lvl="1"/>
            <a:r>
              <a:rPr lang="en-US" dirty="0"/>
              <a:t>Required		Must have a value, cannot be null</a:t>
            </a:r>
          </a:p>
          <a:p>
            <a:pPr lvl="1"/>
            <a:r>
              <a:rPr lang="en-US" dirty="0"/>
              <a:t>Optional		Does not require a value, can be null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Simple		Cannot be subdivided</a:t>
            </a:r>
          </a:p>
          <a:p>
            <a:pPr lvl="1"/>
            <a:r>
              <a:rPr lang="en-US" dirty="0"/>
              <a:t>Composite	Can be subdivided to yield additional attributes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Single-valued	Has only a single value (not to be confused with domain)</a:t>
            </a:r>
          </a:p>
          <a:p>
            <a:pPr lvl="1"/>
            <a:r>
              <a:rPr lang="en-US" dirty="0"/>
              <a:t>Multivalued	Can have many values (not to be confused with domain)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Derived		Value is calculated from other attributes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72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1E5DF-4AC4-F605-1A53-03DC585BB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Relational Schema 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1C0D7-4E88-49A4-D1B5-0A01C63C7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Remember: bold and underline all attributes in a composite PK</a:t>
            </a:r>
          </a:p>
          <a:p>
            <a:r>
              <a:rPr lang="en-US" dirty="0"/>
              <a:t>Not all FKs are bolded—it will depend on design specifications</a:t>
            </a:r>
          </a:p>
          <a:p>
            <a:r>
              <a:rPr lang="en-US" dirty="0"/>
              <a:t>FKs involved with a composite PK are always bolded—a PK using a FK requires that FK to have a value</a:t>
            </a:r>
          </a:p>
          <a:p>
            <a:r>
              <a:rPr lang="en-US" dirty="0"/>
              <a:t>This is an extended notation beyond the book’s examples. You may also see other forms of it, but this is what we will use in this class.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5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4D0AB-20D7-BDC3-F3E8-D83EBAB40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 Types (Example)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EE231-CD2A-21B1-87D7-C60508FFE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STUDENT entity (some possibilities)</a:t>
            </a:r>
          </a:p>
          <a:p>
            <a:pPr lvl="1"/>
            <a:r>
              <a:rPr lang="en-US" dirty="0"/>
              <a:t>CWID		required	simple		single-valued</a:t>
            </a:r>
          </a:p>
          <a:p>
            <a:pPr lvl="1"/>
            <a:r>
              <a:rPr lang="en-US" dirty="0"/>
              <a:t>FIRST NAME	required	simple		single-valued </a:t>
            </a:r>
          </a:p>
          <a:p>
            <a:pPr lvl="1"/>
            <a:r>
              <a:rPr lang="en-US" dirty="0"/>
              <a:t>LAST NAME	required	simple		single-valued </a:t>
            </a:r>
          </a:p>
          <a:p>
            <a:pPr lvl="1"/>
            <a:r>
              <a:rPr lang="en-US" dirty="0"/>
              <a:t>MIDDLE INIT	optional	simple		single-valued</a:t>
            </a:r>
          </a:p>
          <a:p>
            <a:pPr lvl="1"/>
            <a:r>
              <a:rPr lang="en-US" dirty="0"/>
              <a:t>ADDRESS	ES	required	composite	multivalued</a:t>
            </a:r>
          </a:p>
          <a:p>
            <a:pPr lvl="1"/>
            <a:r>
              <a:rPr lang="en-US" dirty="0"/>
              <a:t>PHONES		optional	simple		multivalued</a:t>
            </a:r>
          </a:p>
          <a:p>
            <a:pPr lvl="1"/>
            <a:r>
              <a:rPr lang="en-US" dirty="0"/>
              <a:t>GPA		required	simple		single-valued</a:t>
            </a:r>
          </a:p>
          <a:p>
            <a:pPr lvl="1"/>
            <a:r>
              <a:rPr lang="en-US" dirty="0"/>
              <a:t>DOB		required	simple		single-valued</a:t>
            </a:r>
          </a:p>
          <a:p>
            <a:pPr lvl="1"/>
            <a:r>
              <a:rPr lang="en-US" dirty="0"/>
              <a:t>AGE		required	simple		single-valued		derived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705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B3D83-96FA-3FDA-91A7-F52080FB9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 Types (Example)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18C66-FFB5-725C-F8C7-8A11DD248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ADDRESSES as single valued and simple</a:t>
            </a:r>
          </a:p>
          <a:p>
            <a:pPr lvl="1"/>
            <a:r>
              <a:rPr lang="en-US" dirty="0"/>
              <a:t>PERMANENT</a:t>
            </a:r>
          </a:p>
          <a:p>
            <a:pPr lvl="2"/>
            <a:r>
              <a:rPr lang="en-US" dirty="0"/>
              <a:t>PERM_LINE1		required		simple		single-valued</a:t>
            </a:r>
          </a:p>
          <a:p>
            <a:pPr lvl="2"/>
            <a:r>
              <a:rPr lang="en-US" dirty="0"/>
              <a:t>PERM_LINE2		optional		simple		single-valued</a:t>
            </a:r>
          </a:p>
          <a:p>
            <a:pPr lvl="2"/>
            <a:r>
              <a:rPr lang="en-US" dirty="0"/>
              <a:t>PERM_STATE		required		simple		single-valued</a:t>
            </a:r>
          </a:p>
          <a:p>
            <a:pPr lvl="2"/>
            <a:r>
              <a:rPr lang="en-US" dirty="0"/>
              <a:t>PERM_ZIP		required		simple		single-valued</a:t>
            </a:r>
          </a:p>
          <a:p>
            <a:pPr lvl="1"/>
            <a:r>
              <a:rPr lang="en-US" dirty="0"/>
              <a:t>LOCAL</a:t>
            </a:r>
          </a:p>
          <a:p>
            <a:pPr lvl="2"/>
            <a:r>
              <a:rPr lang="en-US" dirty="0"/>
              <a:t>LOCAL_LINE1		optional		simple		single-valued </a:t>
            </a:r>
          </a:p>
          <a:p>
            <a:pPr lvl="2"/>
            <a:r>
              <a:rPr lang="en-US" dirty="0"/>
              <a:t>LOCAL_LINE2		optional		simple		single-valued</a:t>
            </a:r>
          </a:p>
          <a:p>
            <a:pPr lvl="2"/>
            <a:r>
              <a:rPr lang="en-US" dirty="0"/>
              <a:t>LOCAL_STATE		optional		simple		single-valued</a:t>
            </a:r>
          </a:p>
          <a:p>
            <a:pPr lvl="2"/>
            <a:r>
              <a:rPr lang="en-US" dirty="0"/>
              <a:t>LOCAL_ZIP		optional		simple		single-valued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517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B7135-2959-9F49-04AF-518B04F9A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0562E-D6E0-3980-9B49-5D20FA757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 as a derived attribute, calculated from the DOB</a:t>
            </a:r>
          </a:p>
        </p:txBody>
      </p:sp>
      <p:pic>
        <p:nvPicPr>
          <p:cNvPr id="4" name="Picture 3" descr="Screen Clipping">
            <a:extLst>
              <a:ext uri="{FF2B5EF4-FFF2-40B4-BE49-F238E27FC236}">
                <a16:creationId xmlns:a16="http://schemas.microsoft.com/office/drawing/2014/main" id="{83EA4C81-0D37-76AF-0E0C-04A813E3A7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57"/>
          <a:stretch/>
        </p:blipFill>
        <p:spPr>
          <a:xfrm>
            <a:off x="838201" y="2392566"/>
            <a:ext cx="10515599" cy="302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3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3B26D-4FBB-9434-A30D-AA74104BA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C8DA6-F2D0-BE6A-118C-9F0F6F40B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Participants – Entities participating in a relationship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A3E50B-BFC6-F92F-761A-B1391F21F8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" t="10870" r="12734" b="67138"/>
          <a:stretch/>
        </p:blipFill>
        <p:spPr>
          <a:xfrm>
            <a:off x="1326911" y="2447532"/>
            <a:ext cx="5431399" cy="1584431"/>
          </a:xfrm>
          <a:prstGeom prst="rect">
            <a:avLst/>
          </a:prstGeom>
        </p:spPr>
      </p:pic>
      <p:pic>
        <p:nvPicPr>
          <p:cNvPr id="5" name="Picture 4" descr="Screen Clipping">
            <a:extLst>
              <a:ext uri="{FF2B5EF4-FFF2-40B4-BE49-F238E27FC236}">
                <a16:creationId xmlns:a16="http://schemas.microsoft.com/office/drawing/2014/main" id="{D8933E50-85CD-905F-2B72-24DB4CC2B4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6" t="8493" r="11229" b="74589"/>
          <a:stretch/>
        </p:blipFill>
        <p:spPr>
          <a:xfrm>
            <a:off x="1760048" y="4379495"/>
            <a:ext cx="4761684" cy="1223784"/>
          </a:xfrm>
          <a:prstGeom prst="rect">
            <a:avLst/>
          </a:prstGeom>
        </p:spPr>
      </p:pic>
      <p:pic>
        <p:nvPicPr>
          <p:cNvPr id="6" name="Picture 5" descr="Screen Clipping">
            <a:extLst>
              <a:ext uri="{FF2B5EF4-FFF2-40B4-BE49-F238E27FC236}">
                <a16:creationId xmlns:a16="http://schemas.microsoft.com/office/drawing/2014/main" id="{49F8A090-E479-59C8-49BB-2E95EAC30E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6" t="30850" r="19348" b="37799"/>
          <a:stretch/>
        </p:blipFill>
        <p:spPr>
          <a:xfrm>
            <a:off x="7040607" y="3155711"/>
            <a:ext cx="3391345" cy="209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92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4FB12-20D5-17DD-AA66-3723B85C9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81D3B-4451-70E2-115F-CE403C81E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Entity strength – Determined by property of existence dependence</a:t>
            </a:r>
          </a:p>
          <a:p>
            <a:pPr lvl="1"/>
            <a:r>
              <a:rPr lang="en-US" dirty="0"/>
              <a:t>Existence-dependent (weak) – exists only when it is associated with another related entity occurrence</a:t>
            </a:r>
          </a:p>
          <a:p>
            <a:pPr lvl="2"/>
            <a:r>
              <a:rPr lang="en-US" dirty="0"/>
              <a:t>It cannot exist without the related entity</a:t>
            </a:r>
          </a:p>
          <a:p>
            <a:pPr lvl="3"/>
            <a:r>
              <a:rPr lang="en-US" dirty="0"/>
              <a:t>PK is partially or totally derived from its related entity</a:t>
            </a:r>
          </a:p>
          <a:p>
            <a:pPr lvl="3"/>
            <a:r>
              <a:rPr lang="en-US" dirty="0"/>
              <a:t>It has a required foreign key</a:t>
            </a:r>
          </a:p>
          <a:p>
            <a:pPr lvl="2"/>
            <a:r>
              <a:rPr lang="en-US" dirty="0"/>
              <a:t>Example: employees having dependents</a:t>
            </a:r>
          </a:p>
          <a:p>
            <a:pPr lvl="1"/>
            <a:r>
              <a:rPr lang="en-US" dirty="0"/>
              <a:t>Existence-independent (strong) – exists apart from its related entities</a:t>
            </a:r>
          </a:p>
          <a:p>
            <a:pPr lvl="2"/>
            <a:r>
              <a:rPr lang="en-US" dirty="0"/>
              <a:t>It can exist without any related entities</a:t>
            </a:r>
          </a:p>
          <a:p>
            <a:pPr lvl="3"/>
            <a:r>
              <a:rPr lang="en-US" dirty="0"/>
              <a:t>PK is not derived from its related entity</a:t>
            </a:r>
          </a:p>
          <a:p>
            <a:pPr lvl="3"/>
            <a:r>
              <a:rPr lang="en-US" dirty="0"/>
              <a:t>It does not have any required foreign keys</a:t>
            </a:r>
          </a:p>
          <a:p>
            <a:pPr lvl="2"/>
            <a:r>
              <a:rPr lang="en-US" dirty="0"/>
              <a:t>Example: company produce some parts while also getting some parts from a vendor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183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A63E0-0085-F7EF-238B-5123C6283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Strength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04981-3469-F198-9E55-0B1AE4727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Strong			Weak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Strong				Weak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 not confuse this with relationship strength!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97BB96-7685-54B5-E871-B093CD11D3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0" b="67138"/>
          <a:stretch/>
        </p:blipFill>
        <p:spPr>
          <a:xfrm>
            <a:off x="838200" y="2257080"/>
            <a:ext cx="5713854" cy="14307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6F4540-683F-1730-48E0-5E300FAD98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4" b="68152"/>
          <a:stretch/>
        </p:blipFill>
        <p:spPr>
          <a:xfrm>
            <a:off x="838200" y="4119307"/>
            <a:ext cx="6327498" cy="135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952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5B666-8DF0-48AC-8BC2-EB297CDE4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1974D-FC69-786C-8757-6CAC5E7A4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102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Relationship strength – based on the PK of a related entity</a:t>
            </a:r>
          </a:p>
          <a:p>
            <a:pPr lvl="1"/>
            <a:r>
              <a:rPr lang="en-US" dirty="0"/>
              <a:t>Non-identifying (weak) – PK of the related entity does not contain a PK component of the related entity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Identifying (strong) – PK of the related entity contains a PK component of the related entity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 not confuse this with entity strength!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80E534-1A2D-6E0D-D324-C156B21F37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" t="10870" r="12088" b="67138"/>
          <a:stretch/>
        </p:blipFill>
        <p:spPr>
          <a:xfrm>
            <a:off x="6248400" y="2326265"/>
            <a:ext cx="5105400" cy="14744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7B224D-852F-5432-FA18-D470F5C666F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0" t="10684" r="4863" b="68152"/>
          <a:stretch/>
        </p:blipFill>
        <p:spPr>
          <a:xfrm>
            <a:off x="6248400" y="4030833"/>
            <a:ext cx="5105400" cy="126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1195</TotalTime>
  <Words>1027</Words>
  <Application>Microsoft Office PowerPoint</Application>
  <PresentationFormat>Widescreen</PresentationFormat>
  <Paragraphs>138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2013 - 2022 Theme</vt:lpstr>
      <vt:lpstr>ERM - Entity Relationship Modeling</vt:lpstr>
      <vt:lpstr>Attributes</vt:lpstr>
      <vt:lpstr>Attributes Types (Example)</vt:lpstr>
      <vt:lpstr>Attributes Types (Example)</vt:lpstr>
      <vt:lpstr>Attributes Types</vt:lpstr>
      <vt:lpstr>Entities</vt:lpstr>
      <vt:lpstr>Entities</vt:lpstr>
      <vt:lpstr>Entity Strength</vt:lpstr>
      <vt:lpstr>Relationships</vt:lpstr>
      <vt:lpstr>Relationships</vt:lpstr>
      <vt:lpstr>Relationships</vt:lpstr>
      <vt:lpstr>Relationships</vt:lpstr>
      <vt:lpstr>Relationships</vt:lpstr>
      <vt:lpstr>Our ERD Requirements - Entities</vt:lpstr>
      <vt:lpstr>Our ERD Requirements - Relationships</vt:lpstr>
      <vt:lpstr>Our ERD Requirements - Relationships</vt:lpstr>
      <vt:lpstr>Our ERD Requirements - Relationships</vt:lpstr>
      <vt:lpstr>Our Relational Schema Notation</vt:lpstr>
      <vt:lpstr>Our Relational Schema Notation</vt:lpstr>
      <vt:lpstr>Our Relational Schema Notation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Models</dc:title>
  <dc:creator>Jason Powell</dc:creator>
  <cp:lastModifiedBy>Jason Powell</cp:lastModifiedBy>
  <cp:revision>3</cp:revision>
  <dcterms:created xsi:type="dcterms:W3CDTF">2023-05-24T16:27:08Z</dcterms:created>
  <dcterms:modified xsi:type="dcterms:W3CDTF">2026-01-29T17:51:50Z</dcterms:modified>
</cp:coreProperties>
</file>